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87" r:id="rId3"/>
    <p:sldId id="259" r:id="rId4"/>
    <p:sldId id="280" r:id="rId5"/>
    <p:sldId id="288" r:id="rId6"/>
    <p:sldId id="290" r:id="rId7"/>
    <p:sldId id="294" r:id="rId8"/>
    <p:sldId id="292" r:id="rId9"/>
    <p:sldId id="295" r:id="rId10"/>
    <p:sldId id="293" r:id="rId11"/>
    <p:sldId id="300" r:id="rId12"/>
    <p:sldId id="299" r:id="rId13"/>
    <p:sldId id="297" r:id="rId14"/>
    <p:sldId id="296" r:id="rId15"/>
  </p:sldIdLst>
  <p:sldSz cx="9144000" cy="5143500" type="screen16x9"/>
  <p:notesSz cx="6858000" cy="9144000"/>
  <p:embeddedFontLst>
    <p:embeddedFont>
      <p:font typeface="Figtree Black" panose="020B0604020202020204" charset="0"/>
      <p:regular r:id="rId17"/>
      <p:bold r:id="rId18"/>
      <p:italic r:id="rId19"/>
      <p:boldItalic r:id="rId20"/>
    </p:embeddedFont>
    <p:embeddedFont>
      <p:font typeface="Hanken Grotesk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0E5C0A-5B11-490D-81EF-5E63A13BE181}">
  <a:tblStyle styleId="{650E5C0A-5B11-490D-81EF-5E63A13BE1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34" d="100"/>
          <a:sy n="134" d="100"/>
        </p:scale>
        <p:origin x="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82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07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99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02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161ca7da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161ca7da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58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72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99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01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44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54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643372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713225" y="-62550"/>
            <a:ext cx="7717800" cy="5210100"/>
            <a:chOff x="713225" y="-62550"/>
            <a:chExt cx="7717800" cy="5210100"/>
          </a:xfrm>
        </p:grpSpPr>
        <p:sp>
          <p:nvSpPr>
            <p:cNvPr id="19" name="Google Shape;19;p3"/>
            <p:cNvSpPr/>
            <p:nvPr/>
          </p:nvSpPr>
          <p:spPr>
            <a:xfrm>
              <a:off x="713225" y="533550"/>
              <a:ext cx="77178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20;p3"/>
            <p:cNvCxnSpPr/>
            <p:nvPr/>
          </p:nvCxnSpPr>
          <p:spPr>
            <a:xfrm rot="10800000">
              <a:off x="713225" y="-62550"/>
              <a:ext cx="0" cy="59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3"/>
            <p:cNvCxnSpPr/>
            <p:nvPr/>
          </p:nvCxnSpPr>
          <p:spPr>
            <a:xfrm>
              <a:off x="8430775" y="4608450"/>
              <a:ext cx="0" cy="539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16475" y="19771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33550"/>
            <a:ext cx="824400" cy="705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216475" y="2730750"/>
            <a:ext cx="5067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2007375" y="277690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-25" y="533550"/>
            <a:ext cx="9270975" cy="4075025"/>
            <a:chOff x="-25" y="533550"/>
            <a:chExt cx="9270975" cy="4075025"/>
          </a:xfrm>
        </p:grpSpPr>
        <p:sp>
          <p:nvSpPr>
            <p:cNvPr id="64" name="Google Shape;64;p8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endParaRPr>
            </a:p>
          </p:txBody>
        </p:sp>
        <p:cxnSp>
          <p:nvCxnSpPr>
            <p:cNvPr id="65" name="Google Shape;65;p8"/>
            <p:cNvCxnSpPr/>
            <p:nvPr/>
          </p:nvCxnSpPr>
          <p:spPr>
            <a:xfrm rot="10800000">
              <a:off x="8430950" y="533550"/>
              <a:ext cx="84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8"/>
            <p:cNvCxnSpPr/>
            <p:nvPr/>
          </p:nvCxnSpPr>
          <p:spPr>
            <a:xfrm rot="10800000">
              <a:off x="-25" y="4608575"/>
              <a:ext cx="740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644450" y="1733400"/>
            <a:ext cx="5855100" cy="7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2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199" name="Google Shape;199;p22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22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22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1"/>
          </p:nvPr>
        </p:nvSpPr>
        <p:spPr>
          <a:xfrm>
            <a:off x="1762571" y="1752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2"/>
          </p:nvPr>
        </p:nvSpPr>
        <p:spPr>
          <a:xfrm>
            <a:off x="5132667" y="1752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3"/>
          </p:nvPr>
        </p:nvSpPr>
        <p:spPr>
          <a:xfrm>
            <a:off x="1762571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4"/>
          </p:nvPr>
        </p:nvSpPr>
        <p:spPr>
          <a:xfrm>
            <a:off x="5132667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5"/>
          </p:nvPr>
        </p:nvSpPr>
        <p:spPr>
          <a:xfrm>
            <a:off x="1762571" y="1524200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6"/>
          </p:nvPr>
        </p:nvSpPr>
        <p:spPr>
          <a:xfrm>
            <a:off x="5132667" y="1524200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7"/>
          </p:nvPr>
        </p:nvSpPr>
        <p:spPr>
          <a:xfrm>
            <a:off x="1762571" y="3091838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8"/>
          </p:nvPr>
        </p:nvSpPr>
        <p:spPr>
          <a:xfrm>
            <a:off x="5132667" y="3091838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sp>
          <p:nvSpPr>
            <p:cNvPr id="269" name="Google Shape;269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71" name="Google Shape;271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68" r:id="rId6"/>
    <p:sldLayoutId id="2147483674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1087125" y="586299"/>
            <a:ext cx="6119433" cy="1985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Design of Actuated Systems for </a:t>
            </a:r>
            <a:r>
              <a:rPr lang="en-US" sz="3600" b="1" dirty="0"/>
              <a:t>Flying </a:t>
            </a:r>
            <a:r>
              <a:rPr lang="en" sz="3600" b="1" dirty="0"/>
              <a:t>Machines</a:t>
            </a:r>
            <a:endParaRPr sz="3600" b="1"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1087125" y="2789257"/>
            <a:ext cx="5897400" cy="642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anken Grotesk"/>
                <a:ea typeface="Hanken Grotesk"/>
                <a:cs typeface="Hanken Grotesk"/>
                <a:sym typeface="Hanken Grotesk"/>
              </a:rPr>
              <a:t>Ryan Oppen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Mentored by Timothy Takahashi</a:t>
            </a:r>
            <a:endParaRPr lang="en" dirty="0"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5D88F3-7F80-EA98-869D-2EEFC603F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10" y="3431262"/>
            <a:ext cx="1492179" cy="969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328293"/>
            <a:ext cx="84337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Numerical Results – Steady Loads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90335-F9E6-F345-C0CF-B28A8838A4DF}"/>
              </a:ext>
            </a:extLst>
          </p:cNvPr>
          <p:cNvSpPr txBox="1"/>
          <p:nvPr/>
        </p:nvSpPr>
        <p:spPr>
          <a:xfrm>
            <a:off x="321165" y="1488332"/>
            <a:ext cx="4231379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Cylindrical Rod Steady Load Results: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15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137.373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81.947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30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551.211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288.518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FDB0F-136F-AE87-56F0-DB45E98FC422}"/>
              </a:ext>
            </a:extLst>
          </p:cNvPr>
          <p:cNvSpPr txBox="1"/>
          <p:nvPr/>
        </p:nvSpPr>
        <p:spPr>
          <a:xfrm>
            <a:off x="4679158" y="1488332"/>
            <a:ext cx="4231379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Rectangular Block Steady Load Results: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15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132.802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24.495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30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516.191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91.359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4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328293"/>
            <a:ext cx="84337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Numerical Results – Unsteady Loads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90335-F9E6-F345-C0CF-B28A8838A4DF}"/>
              </a:ext>
            </a:extLst>
          </p:cNvPr>
          <p:cNvSpPr txBox="1"/>
          <p:nvPr/>
        </p:nvSpPr>
        <p:spPr>
          <a:xfrm>
            <a:off x="340621" y="1916346"/>
            <a:ext cx="4231379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Cylindrical Rod Unsteady Load Results: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15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154.374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275.050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30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609.444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718.754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FDB0F-136F-AE87-56F0-DB45E98FC422}"/>
              </a:ext>
            </a:extLst>
          </p:cNvPr>
          <p:cNvSpPr txBox="1"/>
          <p:nvPr/>
        </p:nvSpPr>
        <p:spPr>
          <a:xfrm>
            <a:off x="4688732" y="1916346"/>
            <a:ext cx="4231379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Rectangular Block Unsteady Load Results: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15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161.766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95.532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r>
              <a:rPr lang="en-US" dirty="0"/>
              <a:t>Freestream Velocity = </a:t>
            </a:r>
            <a:r>
              <a:rPr lang="en-US" i="1" dirty="0"/>
              <a:t>30 m/s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Freestream </a:t>
            </a:r>
            <a:r>
              <a:rPr lang="en-US" dirty="0">
                <a:sym typeface="Wingdings" pitchFamily="2" charset="2"/>
              </a:rPr>
              <a:t>Dynamic Pressure = </a:t>
            </a:r>
            <a:r>
              <a:rPr lang="en-US" i="1" dirty="0">
                <a:sym typeface="Wingdings" pitchFamily="2" charset="2"/>
              </a:rPr>
              <a:t>592.981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 marL="45720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itchFamily="2" charset="2"/>
              </a:rPr>
              <a:t>In-Wake Dynamic Pressure = </a:t>
            </a:r>
            <a:r>
              <a:rPr lang="en-US" i="1" dirty="0">
                <a:sym typeface="Wingdings" pitchFamily="2" charset="2"/>
              </a:rPr>
              <a:t>369.398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Pa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E87F2-1A53-1730-D469-8541CCD8CC9E}"/>
              </a:ext>
            </a:extLst>
          </p:cNvPr>
          <p:cNvSpPr txBox="1"/>
          <p:nvPr/>
        </p:nvSpPr>
        <p:spPr>
          <a:xfrm>
            <a:off x="1070157" y="1290014"/>
            <a:ext cx="697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Maximum unsteady loads calculated 3 standard deviations from sample mean (99.7%)</a:t>
            </a:r>
          </a:p>
        </p:txBody>
      </p:sp>
    </p:spTree>
    <p:extLst>
      <p:ext uri="{BB962C8B-B14F-4D97-AF65-F5344CB8AC3E}">
        <p14:creationId xmlns:p14="http://schemas.microsoft.com/office/powerpoint/2010/main" val="285062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914553" y="328293"/>
            <a:ext cx="50095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Industry Importance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DD95F-0545-B092-EF9C-0BEC61343AB4}"/>
              </a:ext>
            </a:extLst>
          </p:cNvPr>
          <p:cNvSpPr txBox="1"/>
          <p:nvPr/>
        </p:nvSpPr>
        <p:spPr>
          <a:xfrm>
            <a:off x="340621" y="900993"/>
            <a:ext cx="5672721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37160">
              <a:lnSpc>
                <a:spcPct val="150000"/>
              </a:lnSpc>
            </a:pPr>
            <a:r>
              <a:rPr lang="en-US" dirty="0"/>
              <a:t>- Failures occur all the time in industry due to improper maximum load       estimations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/>
              <a:t>Tail buffet in the F18 (1980s)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Tail buffet in the F22 (2000s)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Tail buffet in the JSF (2000s)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Not accounting for maximum loads, causing systems to fail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A jet fighter in the air&#10;&#10;Description automatically generated">
            <a:extLst>
              <a:ext uri="{FF2B5EF4-FFF2-40B4-BE49-F238E27FC236}">
                <a16:creationId xmlns:a16="http://schemas.microsoft.com/office/drawing/2014/main" id="{6E2D506B-9AF2-29D5-05AB-5FF433C1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935" y="517067"/>
            <a:ext cx="2292316" cy="2154296"/>
          </a:xfrm>
          <a:prstGeom prst="rect">
            <a:avLst/>
          </a:prstGeom>
        </p:spPr>
      </p:pic>
      <p:pic>
        <p:nvPicPr>
          <p:cNvPr id="6" name="Picture 5" descr="A close-up of a jet&#10;&#10;Description automatically generated">
            <a:extLst>
              <a:ext uri="{FF2B5EF4-FFF2-40B4-BE49-F238E27FC236}">
                <a16:creationId xmlns:a16="http://schemas.microsoft.com/office/drawing/2014/main" id="{EFA10333-EBE0-46C1-16A3-45BE581D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68" y="2981279"/>
            <a:ext cx="3456121" cy="1899261"/>
          </a:xfrm>
          <a:prstGeom prst="rect">
            <a:avLst/>
          </a:prstGeom>
        </p:spPr>
      </p:pic>
      <p:pic>
        <p:nvPicPr>
          <p:cNvPr id="8" name="Picture 7" descr="A close-up of a magazine&#10;&#10;Description automatically generated">
            <a:extLst>
              <a:ext uri="{FF2B5EF4-FFF2-40B4-BE49-F238E27FC236}">
                <a16:creationId xmlns:a16="http://schemas.microsoft.com/office/drawing/2014/main" id="{994D063B-B3C8-991D-07C9-12858B87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36" y="2823827"/>
            <a:ext cx="3149411" cy="19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610395"/>
            <a:ext cx="84337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Acknowledgements</a:t>
            </a:r>
            <a:endParaRPr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6A478-B1F4-B02F-088E-B698AB6B41F2}"/>
              </a:ext>
            </a:extLst>
          </p:cNvPr>
          <p:cNvSpPr txBox="1"/>
          <p:nvPr/>
        </p:nvSpPr>
        <p:spPr>
          <a:xfrm>
            <a:off x="1225761" y="2162071"/>
            <a:ext cx="6663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 would like to thank first, the ASU NASA Space Grant Initiative for providing me with the means and the excellent opportunity to carry out this research. Additionally, I would like to thank my mentor, Timothy Takahashi, for not only guiding me through this research, but also providing me with technical insight to the Aerospace industry, making me a viable candidate for all my future endeavors. </a:t>
            </a:r>
          </a:p>
        </p:txBody>
      </p:sp>
    </p:spTree>
    <p:extLst>
      <p:ext uri="{BB962C8B-B14F-4D97-AF65-F5344CB8AC3E}">
        <p14:creationId xmlns:p14="http://schemas.microsoft.com/office/powerpoint/2010/main" val="204709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1644450" y="1810950"/>
            <a:ext cx="5855100" cy="7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50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2038200" y="12385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"/>
          </p:nvPr>
        </p:nvSpPr>
        <p:spPr>
          <a:xfrm>
            <a:off x="1132200" y="2197399"/>
            <a:ext cx="5552815" cy="2214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Contemporary aircraft incorporate many actuated systems</a:t>
            </a: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Must first determine loads acting on the systems</a:t>
            </a:r>
            <a:endParaRPr lang="en-US" sz="1600" kern="1200" dirty="0">
              <a:solidFill>
                <a:srgbClr val="000000"/>
              </a:solidFill>
              <a:latin typeface="Times New Roman" panose="02020603050405020304" pitchFamily="18" charset="0"/>
              <a:ea typeface="Osaka" charset="-128"/>
              <a:cs typeface="Times New Roman" panose="02020603050405020304" pitchFamily="18" charset="0"/>
            </a:endParaRPr>
          </a:p>
          <a:p>
            <a:pPr marL="742950" lvl="1" indent="-285750" algn="just" defTabSz="31353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Steady loads (lift, drag, thrust)</a:t>
            </a:r>
          </a:p>
          <a:p>
            <a:pPr marL="742950" lvl="1" indent="-285750" algn="l" defTabSz="31353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Unsteady loads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buffeting, cavity resonance, vibrations)</a:t>
            </a:r>
            <a:endParaRPr lang="en-US" sz="1600" kern="1200" dirty="0">
              <a:solidFill>
                <a:srgbClr val="000000"/>
              </a:solidFill>
              <a:latin typeface="Times New Roman" panose="02020603050405020304" pitchFamily="18" charset="0"/>
              <a:ea typeface="Osaka" charset="-128"/>
              <a:cs typeface="Times New Roman" panose="02020603050405020304" pitchFamily="18" charset="0"/>
            </a:endParaRP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After determining loads, actuated system can be designed</a:t>
            </a: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720000" y="533550"/>
            <a:ext cx="824400" cy="7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7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1544399" y="1238550"/>
            <a:ext cx="6084699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Experimental Setup</a:t>
            </a:r>
            <a:endParaRPr dirty="0"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"/>
          </p:nvPr>
        </p:nvSpPr>
        <p:spPr>
          <a:xfrm>
            <a:off x="1132200" y="2080350"/>
            <a:ext cx="5552815" cy="2214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Designed an experiment to determine the loads</a:t>
            </a: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Experiment took place in a low-speed wind tunnel</a:t>
            </a: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Hotwire probe was used to measure instantaneous velocities</a:t>
            </a: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Two example shapes: cylindrical rod and rectangular block</a:t>
            </a:r>
          </a:p>
          <a:p>
            <a:pPr marL="285750" marR="0" lvl="0" indent="-28575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Osaka" charset="-128"/>
                <a:cs typeface="Times New Roman" panose="02020603050405020304" pitchFamily="18" charset="0"/>
              </a:rPr>
              <a:t>Velocity changes in and out of wake were used to determine the steady and unsteady loads</a:t>
            </a: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720000" y="533550"/>
            <a:ext cx="824400" cy="7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machine&#10;&#10;Description automatically generated">
            <a:extLst>
              <a:ext uri="{FF2B5EF4-FFF2-40B4-BE49-F238E27FC236}">
                <a16:creationId xmlns:a16="http://schemas.microsoft.com/office/drawing/2014/main" id="{5B63FC71-1D52-E847-B4E9-60E01D6F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7" y="252919"/>
            <a:ext cx="1616098" cy="2873064"/>
          </a:xfrm>
          <a:prstGeom prst="rect">
            <a:avLst/>
          </a:prstGeom>
        </p:spPr>
      </p:pic>
      <p:pic>
        <p:nvPicPr>
          <p:cNvPr id="36" name="Picture 35" descr="A close-up of a machine&#10;&#10;Description automatically generated">
            <a:extLst>
              <a:ext uri="{FF2B5EF4-FFF2-40B4-BE49-F238E27FC236}">
                <a16:creationId xmlns:a16="http://schemas.microsoft.com/office/drawing/2014/main" id="{EF5275B1-09E9-DEBE-5FEF-4B21C6058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33925" y="2468460"/>
            <a:ext cx="1743927" cy="3100314"/>
          </a:xfrm>
          <a:prstGeom prst="rect">
            <a:avLst/>
          </a:prstGeom>
        </p:spPr>
      </p:pic>
      <p:pic>
        <p:nvPicPr>
          <p:cNvPr id="38" name="Picture 37" descr="A close-up of a machine&#10;&#10;Description automatically generated">
            <a:extLst>
              <a:ext uri="{FF2B5EF4-FFF2-40B4-BE49-F238E27FC236}">
                <a16:creationId xmlns:a16="http://schemas.microsoft.com/office/drawing/2014/main" id="{11D83ABE-AA68-44B2-BB6E-C3C1BE71DD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38"/>
          <a:stretch/>
        </p:blipFill>
        <p:spPr>
          <a:xfrm>
            <a:off x="3512342" y="252919"/>
            <a:ext cx="1473272" cy="2873064"/>
          </a:xfrm>
          <a:prstGeom prst="rect">
            <a:avLst/>
          </a:prstGeom>
        </p:spPr>
      </p:pic>
      <p:pic>
        <p:nvPicPr>
          <p:cNvPr id="40" name="Picture 39" descr="A close-up of a machine&#10;&#10;Description automatically generated">
            <a:extLst>
              <a:ext uri="{FF2B5EF4-FFF2-40B4-BE49-F238E27FC236}">
                <a16:creationId xmlns:a16="http://schemas.microsoft.com/office/drawing/2014/main" id="{E32DF48D-E08C-6A76-B10E-5E60C06AF6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303"/>
          <a:stretch/>
        </p:blipFill>
        <p:spPr>
          <a:xfrm>
            <a:off x="2000442" y="252918"/>
            <a:ext cx="1433423" cy="2873065"/>
          </a:xfrm>
          <a:prstGeom prst="rect">
            <a:avLst/>
          </a:prstGeom>
        </p:spPr>
      </p:pic>
      <p:pic>
        <p:nvPicPr>
          <p:cNvPr id="42" name="Picture 41" descr="A close-up of a metal rod&#10;&#10;Description automatically generated">
            <a:extLst>
              <a:ext uri="{FF2B5EF4-FFF2-40B4-BE49-F238E27FC236}">
                <a16:creationId xmlns:a16="http://schemas.microsoft.com/office/drawing/2014/main" id="{C4F67980-C226-FADA-7ED5-6D8F4900D1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229"/>
          <a:stretch/>
        </p:blipFill>
        <p:spPr>
          <a:xfrm rot="16200000">
            <a:off x="5823122" y="-477585"/>
            <a:ext cx="2247097" cy="3785926"/>
          </a:xfrm>
          <a:prstGeom prst="rect">
            <a:avLst/>
          </a:prstGeom>
        </p:spPr>
      </p:pic>
      <p:pic>
        <p:nvPicPr>
          <p:cNvPr id="44" name="Picture 43" descr="A metal rod in a glass case&#10;&#10;Description automatically generated">
            <a:extLst>
              <a:ext uri="{FF2B5EF4-FFF2-40B4-BE49-F238E27FC236}">
                <a16:creationId xmlns:a16="http://schemas.microsoft.com/office/drawing/2014/main" id="{BE247AD9-FB30-C916-3111-0FF3E60F9E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229"/>
          <a:stretch/>
        </p:blipFill>
        <p:spPr>
          <a:xfrm rot="16200000">
            <a:off x="5823123" y="1840802"/>
            <a:ext cx="2247099" cy="3785925"/>
          </a:xfrm>
          <a:prstGeom prst="rect">
            <a:avLst/>
          </a:prstGeom>
        </p:spPr>
      </p:pic>
      <p:pic>
        <p:nvPicPr>
          <p:cNvPr id="46" name="Picture 45" descr="A close up of a round object&#10;&#10;Description automatically generated">
            <a:extLst>
              <a:ext uri="{FF2B5EF4-FFF2-40B4-BE49-F238E27FC236}">
                <a16:creationId xmlns:a16="http://schemas.microsoft.com/office/drawing/2014/main" id="{A887311B-218D-0DDA-8663-ADFE2ED44D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500"/>
          <a:stretch/>
        </p:blipFill>
        <p:spPr>
          <a:xfrm>
            <a:off x="3404685" y="3146653"/>
            <a:ext cx="1595520" cy="174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24216" y="308547"/>
            <a:ext cx="84536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Results – Velocity Wake Profiles</a:t>
            </a:r>
            <a:endParaRPr dirty="0"/>
          </a:p>
        </p:txBody>
      </p:sp>
      <p:pic>
        <p:nvPicPr>
          <p:cNvPr id="19" name="Picture 18" descr="A graph of a wave&#10;&#10;Description automatically generated">
            <a:extLst>
              <a:ext uri="{FF2B5EF4-FFF2-40B4-BE49-F238E27FC236}">
                <a16:creationId xmlns:a16="http://schemas.microsoft.com/office/drawing/2014/main" id="{B68F8D77-DFC1-8174-A069-3B0C5CCD3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0" t="4215" r="9293" b="3310"/>
          <a:stretch/>
        </p:blipFill>
        <p:spPr>
          <a:xfrm>
            <a:off x="324216" y="1115892"/>
            <a:ext cx="4200092" cy="3485843"/>
          </a:xfrm>
          <a:prstGeom prst="rect">
            <a:avLst/>
          </a:prstGeom>
        </p:spPr>
      </p:pic>
      <p:pic>
        <p:nvPicPr>
          <p:cNvPr id="22" name="Picture 21" descr="A graph showing a curve&#10;&#10;Description automatically generated">
            <a:extLst>
              <a:ext uri="{FF2B5EF4-FFF2-40B4-BE49-F238E27FC236}">
                <a16:creationId xmlns:a16="http://schemas.microsoft.com/office/drawing/2014/main" id="{FE78745C-B78B-6740-FBFC-1F01FEB1A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4" t="4161" r="9149" b="3357"/>
          <a:stretch/>
        </p:blipFill>
        <p:spPr>
          <a:xfrm>
            <a:off x="4610912" y="1115892"/>
            <a:ext cx="4205824" cy="3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328293"/>
            <a:ext cx="84434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Results – Cylindrical Rod (Freestream)</a:t>
            </a:r>
            <a:endParaRPr dirty="0"/>
          </a:p>
        </p:txBody>
      </p:sp>
      <p:pic>
        <p:nvPicPr>
          <p:cNvPr id="7" name="Picture 6" descr="A graph of a wave&#10;&#10;Description automatically generated">
            <a:extLst>
              <a:ext uri="{FF2B5EF4-FFF2-40B4-BE49-F238E27FC236}">
                <a16:creationId xmlns:a16="http://schemas.microsoft.com/office/drawing/2014/main" id="{F3477275-648D-0165-F3D8-6897AC444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3" t="3972" r="9149" b="3357"/>
          <a:stretch/>
        </p:blipFill>
        <p:spPr>
          <a:xfrm>
            <a:off x="282096" y="1196504"/>
            <a:ext cx="4251960" cy="3501615"/>
          </a:xfrm>
          <a:prstGeom prst="rect">
            <a:avLst/>
          </a:prstGeom>
        </p:spPr>
      </p:pic>
      <p:pic>
        <p:nvPicPr>
          <p:cNvPr id="9" name="Picture 8" descr="A graph of a waveform&#10;&#10;Description automatically generated">
            <a:extLst>
              <a:ext uri="{FF2B5EF4-FFF2-40B4-BE49-F238E27FC236}">
                <a16:creationId xmlns:a16="http://schemas.microsoft.com/office/drawing/2014/main" id="{722D2349-A89A-E9F9-05D4-659F8D483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6" t="3972" r="9149" b="3357"/>
          <a:stretch/>
        </p:blipFill>
        <p:spPr>
          <a:xfrm>
            <a:off x="4609944" y="1190609"/>
            <a:ext cx="4251960" cy="35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328293"/>
            <a:ext cx="84434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Results – Cylindrical Rod (Inside the Wake)</a:t>
            </a:r>
            <a:endParaRPr dirty="0"/>
          </a:p>
        </p:txBody>
      </p:sp>
      <p:pic>
        <p:nvPicPr>
          <p:cNvPr id="8" name="Picture 7" descr="A graph of a cylinder&#10;&#10;Description automatically generated">
            <a:extLst>
              <a:ext uri="{FF2B5EF4-FFF2-40B4-BE49-F238E27FC236}">
                <a16:creationId xmlns:a16="http://schemas.microsoft.com/office/drawing/2014/main" id="{1847C9FA-B4BE-509C-B790-7581A67DB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4" t="4161" r="9008" b="3546"/>
          <a:stretch/>
        </p:blipFill>
        <p:spPr>
          <a:xfrm>
            <a:off x="301709" y="1147864"/>
            <a:ext cx="4251960" cy="3481470"/>
          </a:xfrm>
          <a:prstGeom prst="rect">
            <a:avLst/>
          </a:prstGeom>
        </p:spPr>
      </p:pic>
      <p:pic>
        <p:nvPicPr>
          <p:cNvPr id="10" name="Picture 9" descr="A graph of a cylinder&#10;&#10;Description automatically generated">
            <a:extLst>
              <a:ext uri="{FF2B5EF4-FFF2-40B4-BE49-F238E27FC236}">
                <a16:creationId xmlns:a16="http://schemas.microsoft.com/office/drawing/2014/main" id="{B660BAC5-7633-60FA-0769-8189B6D3C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2" t="3972" r="9007" b="3546"/>
          <a:stretch/>
        </p:blipFill>
        <p:spPr>
          <a:xfrm>
            <a:off x="4590333" y="1147864"/>
            <a:ext cx="4251960" cy="3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40621" y="328293"/>
            <a:ext cx="84434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Results – Rectangular Block (Freestream)</a:t>
            </a:r>
            <a:endParaRPr dirty="0"/>
          </a:p>
        </p:txBody>
      </p:sp>
      <p:pic>
        <p:nvPicPr>
          <p:cNvPr id="7" name="Picture 6" descr="A graph of a waveform&#10;&#10;Description automatically generated">
            <a:extLst>
              <a:ext uri="{FF2B5EF4-FFF2-40B4-BE49-F238E27FC236}">
                <a16:creationId xmlns:a16="http://schemas.microsoft.com/office/drawing/2014/main" id="{3189AF11-5063-0126-3D13-99CB776A2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4" t="3972" r="9148" b="3167"/>
          <a:stretch/>
        </p:blipFill>
        <p:spPr>
          <a:xfrm>
            <a:off x="281205" y="1147863"/>
            <a:ext cx="4251960" cy="3508761"/>
          </a:xfrm>
          <a:prstGeom prst="rect">
            <a:avLst/>
          </a:prstGeom>
        </p:spPr>
      </p:pic>
      <p:pic>
        <p:nvPicPr>
          <p:cNvPr id="9" name="Picture 8" descr="A graph of a graph showing a wave&#10;&#10;Description automatically generated with medium confidence">
            <a:extLst>
              <a:ext uri="{FF2B5EF4-FFF2-40B4-BE49-F238E27FC236}">
                <a16:creationId xmlns:a16="http://schemas.microsoft.com/office/drawing/2014/main" id="{1AE5BAEC-210D-BF96-0AD0-AA3F97699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4" t="3972" r="9148" b="3357"/>
          <a:stretch/>
        </p:blipFill>
        <p:spPr>
          <a:xfrm>
            <a:off x="4610835" y="1147863"/>
            <a:ext cx="4251960" cy="35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301557" y="338021"/>
            <a:ext cx="85408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 Results – Rectangular Block (Inside the Wake)</a:t>
            </a:r>
            <a:endParaRPr dirty="0"/>
          </a:p>
        </p:txBody>
      </p:sp>
      <p:pic>
        <p:nvPicPr>
          <p:cNvPr id="9" name="Picture 8" descr="A graph of a number of blue bars&#10;&#10;Description automatically generated with medium confidence">
            <a:extLst>
              <a:ext uri="{FF2B5EF4-FFF2-40B4-BE49-F238E27FC236}">
                <a16:creationId xmlns:a16="http://schemas.microsoft.com/office/drawing/2014/main" id="{70BA9D87-BF4A-69CC-C3AF-CED1C4F38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4" t="4351" r="8866" b="3546"/>
          <a:stretch/>
        </p:blipFill>
        <p:spPr>
          <a:xfrm>
            <a:off x="301557" y="1196503"/>
            <a:ext cx="4251960" cy="3468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E8558-2665-8F5A-5814-3036F0A9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4" t="3784" r="9007" b="3356"/>
          <a:stretch/>
        </p:blipFill>
        <p:spPr>
          <a:xfrm>
            <a:off x="4590485" y="1196503"/>
            <a:ext cx="4251960" cy="35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3242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476</Words>
  <Application>Microsoft Office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Figtree Black</vt:lpstr>
      <vt:lpstr>Wingdings</vt:lpstr>
      <vt:lpstr>Times New Roman</vt:lpstr>
      <vt:lpstr>Hanken Grotesk</vt:lpstr>
      <vt:lpstr>Arial</vt:lpstr>
      <vt:lpstr>Elegant Black &amp; White Thesis Defense by Slidesgo</vt:lpstr>
      <vt:lpstr>Design of Actuated Systems for Flying Machines</vt:lpstr>
      <vt:lpstr>Objectives</vt:lpstr>
      <vt:lpstr>Experimental Setup</vt:lpstr>
      <vt:lpstr>PowerPoint Presentation</vt:lpstr>
      <vt:lpstr>Visual Results – Velocity Wake Profiles</vt:lpstr>
      <vt:lpstr>Visual Results – Cylindrical Rod (Freestream)</vt:lpstr>
      <vt:lpstr>Visual Results – Cylindrical Rod (Inside the Wake)</vt:lpstr>
      <vt:lpstr>Visual Results – Rectangular Block (Freestream)</vt:lpstr>
      <vt:lpstr>Visual Results – Rectangular Block (Inside the Wake)</vt:lpstr>
      <vt:lpstr>Numerical Results – Steady Loads </vt:lpstr>
      <vt:lpstr>Numerical Results – Unsteady Loads </vt:lpstr>
      <vt:lpstr>Industry Importance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Black and White Thesis Defense</dc:title>
  <dc:creator>Michelle A. Coe</dc:creator>
  <cp:lastModifiedBy>Michelle A. Coe</cp:lastModifiedBy>
  <cp:revision>5</cp:revision>
  <dcterms:modified xsi:type="dcterms:W3CDTF">2024-04-09T21:25:40Z</dcterms:modified>
</cp:coreProperties>
</file>